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07" r:id="rId3"/>
    <p:sldId id="322" r:id="rId4"/>
    <p:sldId id="320" r:id="rId5"/>
    <p:sldId id="323" r:id="rId6"/>
    <p:sldId id="327" r:id="rId7"/>
    <p:sldId id="324" r:id="rId8"/>
    <p:sldId id="328" r:id="rId9"/>
    <p:sldId id="325" r:id="rId10"/>
    <p:sldId id="326" r:id="rId11"/>
    <p:sldId id="321" r:id="rId12"/>
    <p:sldId id="305" r:id="rId13"/>
    <p:sldId id="306" r:id="rId14"/>
    <p:sldId id="308" r:id="rId15"/>
    <p:sldId id="309" r:id="rId16"/>
    <p:sldId id="310" r:id="rId17"/>
    <p:sldId id="318" r:id="rId18"/>
    <p:sldId id="319" r:id="rId19"/>
    <p:sldId id="315" r:id="rId20"/>
    <p:sldId id="314" r:id="rId21"/>
    <p:sldId id="311" r:id="rId22"/>
    <p:sldId id="317" r:id="rId23"/>
    <p:sldId id="31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/>
    <p:restoredTop sz="91293"/>
  </p:normalViewPr>
  <p:slideViewPr>
    <p:cSldViewPr snapToGrid="0" snapToObjects="1">
      <p:cViewPr varScale="1">
        <p:scale>
          <a:sx n="116" d="100"/>
          <a:sy n="116" d="100"/>
        </p:scale>
        <p:origin x="13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3835E-4D50-D345-989C-804C847344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7A4-96F6-584C-ACDF-40B4EDF4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4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5C8E-AC75-FC4B-BCA6-E40A4FD1E655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unak.vyas@uzh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arija.dmitrijeva@mls.uzh.ch" TargetMode="External"/><Relationship Id="rId4" Type="http://schemas.openxmlformats.org/officeDocument/2006/relationships/hyperlink" Target="mailto:joao.rodrigues@mls.uzh.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Bio334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Phylogenetic reconstruction</a:t>
            </a:r>
            <a:br>
              <a:rPr lang="en-US" dirty="0"/>
            </a:br>
            <a:r>
              <a:rPr lang="en-US" dirty="0"/>
              <a:t>Part I: Distance-based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28700" y="4191000"/>
            <a:ext cx="70866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João Rodrigues &amp; Marija Dmitrijeva</a:t>
            </a:r>
          </a:p>
          <a:p>
            <a:r>
              <a:rPr lang="en-US" dirty="0"/>
              <a:t>For questions, feel free to contact us on Slack or via: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joao.rodrigues@mls.uzh.ch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marija.dmitrijeva@mls.uzh.ch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</p:txBody>
      </p:sp>
    </p:spTree>
    <p:extLst>
      <p:ext uri="{BB962C8B-B14F-4D97-AF65-F5344CB8AC3E}">
        <p14:creationId xmlns:p14="http://schemas.microsoft.com/office/powerpoint/2010/main" val="268439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  <a:p>
            <a:pPr lvl="1"/>
            <a:r>
              <a:rPr lang="en-US" dirty="0"/>
              <a:t>Amino acids</a:t>
            </a:r>
          </a:p>
          <a:p>
            <a:pPr lvl="2"/>
            <a:r>
              <a:rPr lang="en-US" dirty="0"/>
              <a:t>Stable over longer evolutionary time frames, used to address questions on non-recent evolution</a:t>
            </a:r>
          </a:p>
        </p:txBody>
      </p:sp>
    </p:spTree>
    <p:extLst>
      <p:ext uri="{BB962C8B-B14F-4D97-AF65-F5344CB8AC3E}">
        <p14:creationId xmlns:p14="http://schemas.microsoft.com/office/powerpoint/2010/main" val="319634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2633D1-25DB-7C47-91B0-7A5E48579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92886"/>
              </p:ext>
            </p:extLst>
          </p:nvPr>
        </p:nvGraphicFramePr>
        <p:xfrm>
          <a:off x="1228172" y="1297884"/>
          <a:ext cx="6687655" cy="535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Worksheet" r:id="rId3" imgW="6616700" imgH="5295900" progId="Excel.Sheet.8">
                  <p:embed/>
                </p:oleObj>
              </mc:Choice>
              <mc:Fallback>
                <p:oleObj name="Worksheet" r:id="rId3" imgW="6616700" imgH="5295900" progId="Excel.Shee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2633D1-25DB-7C47-91B0-7A5E48579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172" y="1297884"/>
                        <a:ext cx="6687655" cy="5352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99538D1-6E5F-2343-98F8-91EAC20A5D3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</p:spTree>
    <p:extLst>
      <p:ext uri="{BB962C8B-B14F-4D97-AF65-F5344CB8AC3E}">
        <p14:creationId xmlns:p14="http://schemas.microsoft.com/office/powerpoint/2010/main" val="176012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2EA7-26D6-EF4B-9A00-DF9ED99F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" y="1148316"/>
            <a:ext cx="9045946" cy="4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8" y="1208255"/>
            <a:ext cx="6499404" cy="55447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A1710-F959-1141-BE6D-79B0058A18E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 – Questions</a:t>
            </a:r>
          </a:p>
        </p:txBody>
      </p:sp>
    </p:spTree>
    <p:extLst>
      <p:ext uri="{BB962C8B-B14F-4D97-AF65-F5344CB8AC3E}">
        <p14:creationId xmlns:p14="http://schemas.microsoft.com/office/powerpoint/2010/main" val="94237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08BF1-FA49-6C4B-BB62-BDB9E0C21031}"/>
              </a:ext>
            </a:extLst>
          </p:cNvPr>
          <p:cNvSpPr/>
          <p:nvPr/>
        </p:nvSpPr>
        <p:spPr>
          <a:xfrm>
            <a:off x="2304789" y="150312"/>
            <a:ext cx="6450904" cy="125260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4D940-4F31-F24A-A2C5-5B9449AEBF8E}"/>
              </a:ext>
            </a:extLst>
          </p:cNvPr>
          <p:cNvSpPr/>
          <p:nvPr/>
        </p:nvSpPr>
        <p:spPr>
          <a:xfrm>
            <a:off x="2304789" y="1605418"/>
            <a:ext cx="6450904" cy="33548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C8B24-9F35-8A4A-A91E-F0AA78DBFCED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1A19E1-6854-D14B-A9B6-EF480C96F923}"/>
              </a:ext>
            </a:extLst>
          </p:cNvPr>
          <p:cNvCxnSpPr/>
          <p:nvPr/>
        </p:nvCxnSpPr>
        <p:spPr>
          <a:xfrm>
            <a:off x="2931090" y="6375748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4B5208-A07D-7046-AAD3-6C95FBCCFFF9}"/>
              </a:ext>
            </a:extLst>
          </p:cNvPr>
          <p:cNvCxnSpPr/>
          <p:nvPr/>
        </p:nvCxnSpPr>
        <p:spPr>
          <a:xfrm>
            <a:off x="2931090" y="5951951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5C78F8-9DB8-734D-980E-E73F14638153}"/>
              </a:ext>
            </a:extLst>
          </p:cNvPr>
          <p:cNvCxnSpPr>
            <a:cxnSpLocks/>
          </p:cNvCxnSpPr>
          <p:nvPr/>
        </p:nvCxnSpPr>
        <p:spPr>
          <a:xfrm>
            <a:off x="2755726" y="5425858"/>
            <a:ext cx="313150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A30A2-0EB5-7E4D-87A4-6FAC68DCD1F2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8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2054268" y="3269293"/>
            <a:ext cx="5403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 </a:t>
            </a:r>
            <a:r>
              <a:rPr lang="en-US" b="1" dirty="0" err="1"/>
              <a:t>necrophorum</a:t>
            </a:r>
            <a:r>
              <a:rPr lang="en-US" b="1" dirty="0"/>
              <a:t> subsp. </a:t>
            </a:r>
            <a:r>
              <a:rPr lang="en-US" b="1" dirty="0" err="1"/>
              <a:t>funduliforme</a:t>
            </a:r>
            <a:r>
              <a:rPr lang="en-US" b="1" dirty="0"/>
              <a:t> 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1102290" y="3294345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08308-E3CD-DB44-8E9F-8204E474949F}"/>
              </a:ext>
            </a:extLst>
          </p:cNvPr>
          <p:cNvSpPr txBox="1"/>
          <p:nvPr/>
        </p:nvSpPr>
        <p:spPr>
          <a:xfrm>
            <a:off x="3238762" y="373212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A99DE-600D-E845-847D-B0A619627517}"/>
              </a:ext>
            </a:extLst>
          </p:cNvPr>
          <p:cNvSpPr txBox="1"/>
          <p:nvPr/>
        </p:nvSpPr>
        <p:spPr>
          <a:xfrm>
            <a:off x="1405002" y="373212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DA8D9-90FC-6644-B0E0-286E55321934}"/>
              </a:ext>
            </a:extLst>
          </p:cNvPr>
          <p:cNvSpPr txBox="1"/>
          <p:nvPr/>
        </p:nvSpPr>
        <p:spPr>
          <a:xfrm>
            <a:off x="5228955" y="3732121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76C1E-C34C-D64A-93BE-DB5F45BB21DD}"/>
              </a:ext>
            </a:extLst>
          </p:cNvPr>
          <p:cNvSpPr txBox="1"/>
          <p:nvPr/>
        </p:nvSpPr>
        <p:spPr>
          <a:xfrm>
            <a:off x="7265791" y="3731486"/>
            <a:ext cx="120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431F9-D78B-9B45-A5CD-28C0E65A4534}"/>
              </a:ext>
            </a:extLst>
          </p:cNvPr>
          <p:cNvSpPr txBox="1"/>
          <p:nvPr/>
        </p:nvSpPr>
        <p:spPr>
          <a:xfrm>
            <a:off x="2954616" y="3294345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necrophorum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A52B8-FC49-A845-8832-A9BAE2DBD175}"/>
              </a:ext>
            </a:extLst>
          </p:cNvPr>
          <p:cNvSpPr txBox="1"/>
          <p:nvPr/>
        </p:nvSpPr>
        <p:spPr>
          <a:xfrm>
            <a:off x="4688320" y="3294344"/>
            <a:ext cx="21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subsp. </a:t>
            </a:r>
            <a:r>
              <a:rPr lang="en-US" b="1" dirty="0" err="1"/>
              <a:t>funduliforme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4CD6E-7470-2D40-AD70-32EFB2C6A645}"/>
              </a:ext>
            </a:extLst>
          </p:cNvPr>
          <p:cNvSpPr txBox="1"/>
          <p:nvPr/>
        </p:nvSpPr>
        <p:spPr>
          <a:xfrm>
            <a:off x="7551251" y="329434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19314"/>
            <a:ext cx="8858274" cy="3941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D2E341-3416-3446-9EAC-9FB26A75381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4 – Questions</a:t>
            </a:r>
          </a:p>
        </p:txBody>
      </p:sp>
    </p:spTree>
    <p:extLst>
      <p:ext uri="{BB962C8B-B14F-4D97-AF65-F5344CB8AC3E}">
        <p14:creationId xmlns:p14="http://schemas.microsoft.com/office/powerpoint/2010/main" val="405479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A874F-73DD-5D4C-877D-AD45F1AB11FE}"/>
              </a:ext>
            </a:extLst>
          </p:cNvPr>
          <p:cNvSpPr/>
          <p:nvPr/>
        </p:nvSpPr>
        <p:spPr>
          <a:xfrm>
            <a:off x="6090021" y="2568165"/>
            <a:ext cx="2803459" cy="876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5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2907B1-E758-AB4C-9F8E-4AAC5EDB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3" y="0"/>
            <a:ext cx="599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3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9F32D7-CC38-6049-B07B-161761FB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95"/>
            <a:ext cx="5045205" cy="642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1A5B1-10B0-F546-907C-8000B9384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920" b="8005"/>
          <a:stretch/>
        </p:blipFill>
        <p:spPr>
          <a:xfrm>
            <a:off x="5209260" y="2371246"/>
            <a:ext cx="941019" cy="747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E3C4D-C2E8-1C46-A1AB-CA94B2F4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b="9803"/>
          <a:stretch/>
        </p:blipFill>
        <p:spPr>
          <a:xfrm>
            <a:off x="5405590" y="2949530"/>
            <a:ext cx="3738410" cy="7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1000 proteins -&gt; 1 s</a:t>
                </a:r>
              </a:p>
              <a:p>
                <a:pPr marL="0" indent="0">
                  <a:buNone/>
                </a:pPr>
                <a:r>
                  <a:rPr lang="en-US" dirty="0"/>
                  <a:t>		 10.000 proteins -&gt; 100 s</a:t>
                </a:r>
              </a:p>
              <a:p>
                <a:pPr marL="0" indent="0">
                  <a:buNone/>
                </a:pPr>
                <a:r>
                  <a:rPr lang="en-US" dirty="0"/>
                  <a:t>           100.000 proteins -&gt; 10.000s  (~ 3 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41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</p:txBody>
      </p:sp>
    </p:spTree>
    <p:extLst>
      <p:ext uri="{BB962C8B-B14F-4D97-AF65-F5344CB8AC3E}">
        <p14:creationId xmlns:p14="http://schemas.microsoft.com/office/powerpoint/2010/main" val="346133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</p:txBody>
      </p:sp>
    </p:spTree>
    <p:extLst>
      <p:ext uri="{BB962C8B-B14F-4D97-AF65-F5344CB8AC3E}">
        <p14:creationId xmlns:p14="http://schemas.microsoft.com/office/powerpoint/2010/main" val="335969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5257-D785-FE41-8A07-BB30D9D8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413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  <a:p>
            <a:pPr lvl="1"/>
            <a:r>
              <a:rPr lang="en-US" dirty="0"/>
              <a:t>Dependencies between neighboring sites (e.g. indels) are not considered</a:t>
            </a:r>
          </a:p>
          <a:p>
            <a:pPr lvl="2"/>
            <a:r>
              <a:rPr lang="en-US" dirty="0"/>
              <a:t>Smaller gap penalties, explicit modeling</a:t>
            </a:r>
          </a:p>
        </p:txBody>
      </p:sp>
    </p:spTree>
    <p:extLst>
      <p:ext uri="{BB962C8B-B14F-4D97-AF65-F5344CB8AC3E}">
        <p14:creationId xmlns:p14="http://schemas.microsoft.com/office/powerpoint/2010/main" val="116238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8CEBF-FC7C-C945-956A-3A96570A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03500"/>
            <a:ext cx="803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</p:txBody>
      </p:sp>
    </p:spTree>
    <p:extLst>
      <p:ext uri="{BB962C8B-B14F-4D97-AF65-F5344CB8AC3E}">
        <p14:creationId xmlns:p14="http://schemas.microsoft.com/office/powerpoint/2010/main" val="71526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4044</TotalTime>
  <Words>289</Words>
  <Application>Microsoft Macintosh PowerPoint</Application>
  <PresentationFormat>On-screen Show (4:3)</PresentationFormat>
  <Paragraphs>55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Worksheet</vt:lpstr>
      <vt:lpstr>Bio334   Phylogenetic reconstruction Part I: Distance-based methods</vt:lpstr>
      <vt:lpstr>Exercise 1 – Questions</vt:lpstr>
      <vt:lpstr>Exercise 1 – Questions</vt:lpstr>
      <vt:lpstr>Exercise 1 – Questions</vt:lpstr>
      <vt:lpstr>Exercise 1 – Questions</vt:lpstr>
      <vt:lpstr>PowerPoint Presentation</vt:lpstr>
      <vt:lpstr>Exercise 1 – Questions</vt:lpstr>
      <vt:lpstr>PowerPoint Presentation</vt:lpstr>
      <vt:lpstr>Exercise 1 – Questions</vt:lpstr>
      <vt:lpstr>Exercise 1 – Questions</vt:lpstr>
      <vt:lpstr>Exercise 1 –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population history</dc:title>
  <dc:creator>Davide Heller</dc:creator>
  <cp:lastModifiedBy>Marija Dmitrijeva</cp:lastModifiedBy>
  <cp:revision>136</cp:revision>
  <cp:lastPrinted>2020-05-07T17:48:50Z</cp:lastPrinted>
  <dcterms:created xsi:type="dcterms:W3CDTF">2015-05-12T11:31:47Z</dcterms:created>
  <dcterms:modified xsi:type="dcterms:W3CDTF">2022-05-09T13:39:07Z</dcterms:modified>
</cp:coreProperties>
</file>